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/>
    <p:restoredTop sz="94707"/>
  </p:normalViewPr>
  <p:slideViewPr>
    <p:cSldViewPr snapToGrid="0" snapToObjects="1">
      <p:cViewPr varScale="1">
        <p:scale>
          <a:sx n="85" d="100"/>
          <a:sy n="85" d="100"/>
        </p:scale>
        <p:origin x="8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12AB0-D986-E849-B4B1-7DDE79C65227}" type="datetimeFigureOut">
              <a:rPr lang="en-US" smtClean="0"/>
              <a:t>3/5/19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84D0F-EE38-494B-9323-E8C90D521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79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4D0F-EE38-494B-9323-E8C90D5212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4FA2-2651-6E46-A149-48814187C4E9}" type="datetime1">
              <a:rPr lang="en-AU" smtClean="0"/>
              <a:t>5/03/2019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S. Tu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516F7-D334-424C-BCC9-23AB6802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65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F437-03B7-7946-AF52-E721FF2AED0B}" type="datetime1">
              <a:rPr lang="en-AU" smtClean="0"/>
              <a:t>5/03/2019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S. Tu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516F7-D334-424C-BCC9-23AB6802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9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BEAB-98E2-C745-B0B3-956AB3A62826}" type="datetime1">
              <a:rPr lang="en-AU" smtClean="0"/>
              <a:t>5/03/2019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S. Tu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516F7-D334-424C-BCC9-23AB6802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6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170A-B3E5-DE4C-A7E2-42C98F56CAF5}" type="datetime1">
              <a:rPr lang="en-AU" smtClean="0"/>
              <a:t>5/03/2019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S. Tu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516F7-D334-424C-BCC9-23AB6802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95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E7141-EA8A-9642-9BA1-D8C9131A56AC}" type="datetime1">
              <a:rPr lang="en-AU" smtClean="0"/>
              <a:t>5/03/2019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S. Tu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516F7-D334-424C-BCC9-23AB6802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8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B234-4A93-2048-8F37-BA837CB6311C}" type="datetime1">
              <a:rPr lang="en-AU" smtClean="0"/>
              <a:t>5/03/2019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S. Tu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516F7-D334-424C-BCC9-23AB6802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9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D9F6-DC16-CA41-A8B5-FEB4139F64A1}" type="datetime1">
              <a:rPr lang="en-AU" smtClean="0"/>
              <a:t>5/03/2019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S. Tu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516F7-D334-424C-BCC9-23AB6802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38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0E05-5BA6-7445-8F6B-68AB8487D331}" type="datetime1">
              <a:rPr lang="en-AU" smtClean="0"/>
              <a:t>5/03/2019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S. Tu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516F7-D334-424C-BCC9-23AB6802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56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E6A06-D87B-9443-ACA2-D74B21FB25B2}" type="datetime1">
              <a:rPr lang="en-AU" smtClean="0"/>
              <a:t>5/03/2019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S. Tu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516F7-D334-424C-BCC9-23AB6802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8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950F-A756-8A46-8E09-D3CEBA69CF60}" type="datetime1">
              <a:rPr lang="en-AU" smtClean="0"/>
              <a:t>5/03/2019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S. Tu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516F7-D334-424C-BCC9-23AB6802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92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ED16-9621-E641-9ACF-676ACA12ECCF}" type="datetime1">
              <a:rPr lang="en-AU" smtClean="0"/>
              <a:t>5/03/2019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S. Tu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516F7-D334-424C-BCC9-23AB6802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10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C5A98-08EF-574F-B594-25B817D3B59A}" type="datetime1">
              <a:rPr lang="en-AU" smtClean="0"/>
              <a:t>5/03/2019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smtClean="0"/>
              <a:t>S. Tu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516F7-D334-424C-BCC9-23AB6802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45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Central Nervous System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Brain and spinal cord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S. Tu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5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of the nervous system </a:t>
            </a:r>
            <a:br>
              <a:rPr lang="en-US" dirty="0" smtClean="0"/>
            </a:br>
            <a:r>
              <a:rPr lang="en-US" b="1" dirty="0" smtClean="0">
                <a:solidFill>
                  <a:schemeClr val="accent6"/>
                </a:solidFill>
              </a:rPr>
              <a:t>Bone 	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Cranium - brain</a:t>
            </a:r>
          </a:p>
          <a:p>
            <a:r>
              <a:rPr lang="en-US" dirty="0"/>
              <a:t>V</a:t>
            </a:r>
            <a:r>
              <a:rPr lang="en-US" dirty="0" smtClean="0"/>
              <a:t>ertebral canal – spinal cord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S. Tu </a:t>
            </a:r>
            <a:endParaRPr lang="en-US"/>
          </a:p>
        </p:txBody>
      </p:sp>
      <p:pic>
        <p:nvPicPr>
          <p:cNvPr id="1026" name="Picture 2" descr="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234" y="2926282"/>
            <a:ext cx="3612630" cy="3612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ge result for vertebral ca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723" y="1513238"/>
            <a:ext cx="4967851" cy="5121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46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427" y="381026"/>
            <a:ext cx="10515600" cy="1325563"/>
          </a:xfrm>
        </p:spPr>
        <p:txBody>
          <a:bodyPr/>
          <a:lstStyle/>
          <a:p>
            <a:r>
              <a:rPr lang="en-US" dirty="0" smtClean="0"/>
              <a:t>Protection of the nervous system </a:t>
            </a:r>
            <a:br>
              <a:rPr lang="en-US" dirty="0" smtClean="0"/>
            </a:br>
            <a:r>
              <a:rPr lang="en-US" b="1" dirty="0" smtClean="0">
                <a:solidFill>
                  <a:schemeClr val="accent6"/>
                </a:solidFill>
              </a:rPr>
              <a:t>Meninges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427" y="1870075"/>
            <a:ext cx="5907374" cy="4351338"/>
          </a:xfrm>
        </p:spPr>
        <p:txBody>
          <a:bodyPr/>
          <a:lstStyle/>
          <a:p>
            <a:r>
              <a:rPr lang="en-US" dirty="0" smtClean="0"/>
              <a:t>Three layers of connective tissue  </a:t>
            </a:r>
          </a:p>
          <a:p>
            <a:r>
              <a:rPr lang="en-US" dirty="0" smtClean="0"/>
              <a:t>Outer meningeal layer – is tough and fibrous </a:t>
            </a:r>
          </a:p>
          <a:p>
            <a:r>
              <a:rPr lang="en-US" dirty="0" smtClean="0"/>
              <a:t>Middle meningeal layer – loose mesh of fibres </a:t>
            </a:r>
          </a:p>
          <a:p>
            <a:r>
              <a:rPr lang="en-US" dirty="0" smtClean="0"/>
              <a:t>Inner meningeal layer – contains blood vessels stick closely to the surface of the brain and spinal cord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S. Tu </a:t>
            </a:r>
            <a:endParaRPr lang="en-US"/>
          </a:p>
        </p:txBody>
      </p:sp>
      <p:pic>
        <p:nvPicPr>
          <p:cNvPr id="2050" name="Picture 2" descr="mage result for menin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806" y="2184869"/>
            <a:ext cx="5352342" cy="334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33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of the nervous system</a:t>
            </a:r>
            <a:br>
              <a:rPr lang="en-US" dirty="0" smtClean="0"/>
            </a:br>
            <a:r>
              <a:rPr lang="en-US" b="1" dirty="0" smtClean="0">
                <a:solidFill>
                  <a:schemeClr val="accent6"/>
                </a:solidFill>
              </a:rPr>
              <a:t>Cerebrospinal fluid (CSF) 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Occupies space between the middle and inner layer of meninges </a:t>
            </a:r>
          </a:p>
          <a:p>
            <a:r>
              <a:rPr lang="en-US" dirty="0" smtClean="0"/>
              <a:t>Circulates through cavities in the brain and the central canal of the spinal cord </a:t>
            </a:r>
          </a:p>
          <a:p>
            <a:r>
              <a:rPr lang="en-US" dirty="0" smtClean="0"/>
              <a:t>Clear watery fluid containing:</a:t>
            </a:r>
          </a:p>
          <a:p>
            <a:pPr lvl="1"/>
            <a:r>
              <a:rPr lang="en-US" dirty="0" smtClean="0"/>
              <a:t>few cells, glucose, protein, urea, and salts 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Protection:</a:t>
            </a:r>
            <a:r>
              <a:rPr lang="en-US" dirty="0" smtClean="0"/>
              <a:t> shock absorber 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Support:</a:t>
            </a:r>
            <a:r>
              <a:rPr lang="en-US" dirty="0" smtClean="0"/>
              <a:t> the brain – suspended inside the cranium and floats in the fluid that surrounds it 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Transport: </a:t>
            </a:r>
            <a:r>
              <a:rPr lang="en-US" dirty="0" smtClean="0"/>
              <a:t>Takes nutrients to CNS and carries wastes away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S. Tu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9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S. Tu 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053" y="246757"/>
            <a:ext cx="8779893" cy="6611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4808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157</Words>
  <Application>Microsoft Macintosh PowerPoint</Application>
  <PresentationFormat>Widescreen</PresentationFormat>
  <Paragraphs>24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The Central Nervous System</vt:lpstr>
      <vt:lpstr>Protection of the nervous system  Bone  </vt:lpstr>
      <vt:lpstr>Protection of the nervous system  Meninges</vt:lpstr>
      <vt:lpstr>Protection of the nervous system Cerebrospinal fluid (CSF) 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Central Nervous System</dc:title>
  <dc:creator>Microsoft Office User</dc:creator>
  <cp:lastModifiedBy>Microsoft Office User</cp:lastModifiedBy>
  <cp:revision>7</cp:revision>
  <dcterms:created xsi:type="dcterms:W3CDTF">2019-02-27T14:43:38Z</dcterms:created>
  <dcterms:modified xsi:type="dcterms:W3CDTF">2019-03-05T08:15:51Z</dcterms:modified>
</cp:coreProperties>
</file>